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7" r:id="rId2"/>
    <p:sldId id="258" r:id="rId3"/>
    <p:sldId id="264" r:id="rId4"/>
    <p:sldId id="266" r:id="rId5"/>
    <p:sldId id="256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A6384-6763-41A4-AD7A-C503B287993A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C9989-09E4-470B-8ED7-A498BFDCF2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504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842CA2-EB1D-4595-AFBC-C6097B20344F}" type="datetimeFigureOut">
              <a:rPr lang="pl-PL" smtClean="0"/>
              <a:pPr/>
              <a:t>2020-02-25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F92787-17A3-4E14-ACAE-6547A511A5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196" y="764704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000" b="1" dirty="0" smtClean="0">
                <a:solidFill>
                  <a:schemeClr val="tx1"/>
                </a:solidFill>
              </a:rPr>
              <a:t>Projekt </a:t>
            </a:r>
            <a:r>
              <a:rPr lang="pl-PL" sz="3000" b="1" dirty="0">
                <a:solidFill>
                  <a:schemeClr val="tx1"/>
                </a:solidFill>
              </a:rPr>
              <a:t>„Międzynarodowa mobilność edukacyjna uczniów i absolwentów </a:t>
            </a:r>
            <a:r>
              <a:rPr lang="pl-PL" sz="3000" b="1" dirty="0" smtClean="0">
                <a:solidFill>
                  <a:schemeClr val="tx1"/>
                </a:solidFill>
              </a:rPr>
              <a:t/>
            </a:r>
            <a:br>
              <a:rPr lang="pl-PL" sz="3000" b="1" dirty="0" smtClean="0">
                <a:solidFill>
                  <a:schemeClr val="tx1"/>
                </a:solidFill>
              </a:rPr>
            </a:br>
            <a:r>
              <a:rPr lang="pl-PL" sz="3000" b="1" dirty="0" smtClean="0">
                <a:solidFill>
                  <a:schemeClr val="tx1"/>
                </a:solidFill>
              </a:rPr>
              <a:t>oraz </a:t>
            </a:r>
            <a:r>
              <a:rPr lang="pl-PL" sz="3000" b="1" dirty="0">
                <a:solidFill>
                  <a:schemeClr val="tx1"/>
                </a:solidFill>
              </a:rPr>
              <a:t>kadry kształcenia zawodowego” </a:t>
            </a:r>
            <a:endParaRPr lang="pl-PL" sz="3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2800" b="1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</a:rPr>
              <a:t>jest </a:t>
            </a:r>
            <a:r>
              <a:rPr lang="pl-PL" b="1" dirty="0">
                <a:solidFill>
                  <a:schemeClr val="tx2"/>
                </a:solidFill>
              </a:rPr>
              <a:t>realizowany </a:t>
            </a:r>
            <a:r>
              <a:rPr lang="pl-PL" b="1" dirty="0" smtClean="0">
                <a:solidFill>
                  <a:schemeClr val="tx2"/>
                </a:solidFill>
              </a:rPr>
              <a:t>w </a:t>
            </a:r>
            <a:r>
              <a:rPr lang="pl-PL" b="1" dirty="0">
                <a:solidFill>
                  <a:schemeClr val="tx2"/>
                </a:solidFill>
              </a:rPr>
              <a:t>IV osi priorytetowej Innowacje społeczne i współpraca ponadnarodowa w </a:t>
            </a:r>
            <a:r>
              <a:rPr lang="pl-PL" b="1" dirty="0" smtClean="0">
                <a:solidFill>
                  <a:schemeClr val="tx2"/>
                </a:solidFill>
              </a:rPr>
              <a:t>ramach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tx2"/>
                </a:solidFill>
              </a:rPr>
              <a:t>Działanie: 4.2 Programy mobilności ponadnarodowej 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w </a:t>
            </a:r>
            <a:r>
              <a:rPr lang="pl-PL" b="1" dirty="0">
                <a:solidFill>
                  <a:schemeClr val="tx2"/>
                </a:solidFill>
              </a:rPr>
              <a:t>ramach </a:t>
            </a:r>
            <a:endParaRPr lang="pl-PL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l-PL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>
                <a:solidFill>
                  <a:schemeClr val="tx2"/>
                </a:solidFill>
              </a:rPr>
              <a:t>Programu Operacyjnego Wiedza Edukacja Rozwój 2014-2020 </a:t>
            </a:r>
            <a:r>
              <a:rPr lang="pl-PL" sz="3600" b="1" dirty="0" smtClean="0">
                <a:solidFill>
                  <a:schemeClr val="tx2"/>
                </a:solidFill>
              </a:rPr>
              <a:t/>
            </a:r>
            <a:br>
              <a:rPr lang="pl-PL" sz="3600" b="1" dirty="0" smtClean="0">
                <a:solidFill>
                  <a:schemeClr val="tx2"/>
                </a:solidFill>
              </a:rPr>
            </a:br>
            <a:r>
              <a:rPr lang="pl-PL" sz="3600" b="1" dirty="0" smtClean="0">
                <a:solidFill>
                  <a:schemeClr val="tx2"/>
                </a:solidFill>
              </a:rPr>
              <a:t>(</a:t>
            </a:r>
            <a:r>
              <a:rPr lang="pl-PL" sz="3600" b="1" dirty="0">
                <a:solidFill>
                  <a:schemeClr val="tx2"/>
                </a:solidFill>
              </a:rPr>
              <a:t>PO WER). </a:t>
            </a:r>
            <a:r>
              <a:rPr lang="pl-PL" sz="3200" b="1" dirty="0" smtClean="0">
                <a:solidFill>
                  <a:schemeClr val="tx2"/>
                </a:solidFill>
              </a:rPr>
              <a:t/>
            </a:r>
            <a:br>
              <a:rPr lang="pl-PL" sz="3200" b="1" dirty="0" smtClean="0">
                <a:solidFill>
                  <a:schemeClr val="tx2"/>
                </a:solidFill>
              </a:rPr>
            </a:br>
            <a:endParaRPr lang="pl-PL" sz="3200" b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pl-PL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l-PL" sz="4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www.frse.org.pl/wp-content/uploads/2019/08/PO-WER-Rzeczpospolita-FRSE-UE-EF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21234"/>
            <a:ext cx="8856984" cy="62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41" b="16463"/>
          <a:stretch/>
        </p:blipFill>
        <p:spPr bwMode="auto">
          <a:xfrm>
            <a:off x="5245453" y="5790944"/>
            <a:ext cx="3714750" cy="47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97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75" t="30317" r="24921" b="28568"/>
          <a:stretch/>
        </p:blipFill>
        <p:spPr bwMode="auto">
          <a:xfrm>
            <a:off x="5007693" y="5383135"/>
            <a:ext cx="1371600" cy="69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41"/>
          <a:stretch/>
        </p:blipFill>
        <p:spPr bwMode="auto">
          <a:xfrm>
            <a:off x="7740352" y="5102690"/>
            <a:ext cx="1403648" cy="11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69" t="19272" r="33261" b="33638"/>
          <a:stretch/>
        </p:blipFill>
        <p:spPr bwMode="auto">
          <a:xfrm>
            <a:off x="7192733" y="5102690"/>
            <a:ext cx="670411" cy="70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62879"/>
            <a:ext cx="3674102" cy="249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7554" y="1196752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Kim są odbiorcy docelowi rozpowszechniania</a:t>
            </a:r>
            <a:r>
              <a:rPr lang="pl-PL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Eksperci </a:t>
            </a:r>
            <a:r>
              <a:rPr lang="pl-PL" dirty="0"/>
              <a:t>i specjaliści w danej dziedzinie, inne placówki oświatowe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Pracodawcy</a:t>
            </a:r>
            <a:r>
              <a:rPr lang="pl-PL" dirty="0"/>
              <a:t>, organizacje pozarządowe i zainteresowane strony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Decydenci </a:t>
            </a:r>
            <a:r>
              <a:rPr lang="pl-PL" dirty="0"/>
              <a:t>na szczeblu lokalnym,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regionalnym</a:t>
            </a:r>
            <a:r>
              <a:rPr lang="pl-PL" dirty="0"/>
              <a:t>, krajowym i europejskim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Ogół społeczeństwa</a:t>
            </a:r>
          </a:p>
          <a:p>
            <a:pPr marL="0" indent="0">
              <a:buNone/>
            </a:pPr>
            <a:endParaRPr lang="pl-PL" sz="1500" dirty="0" smtClean="0"/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endParaRPr lang="pl-PL" sz="1500" dirty="0" smtClean="0"/>
          </a:p>
          <a:p>
            <a:pPr marL="0" indent="0">
              <a:buNone/>
            </a:pPr>
            <a:r>
              <a:rPr lang="pl-PL" b="1" dirty="0" smtClean="0"/>
              <a:t>Przykładowe </a:t>
            </a:r>
            <a:r>
              <a:rPr lang="pl-PL" b="1" dirty="0"/>
              <a:t>sposoby rozpowszechniania: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Specjalnie </a:t>
            </a:r>
            <a:r>
              <a:rPr lang="pl-PL" dirty="0"/>
              <a:t>zorganizowane: wydarzenia,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dyskusje</a:t>
            </a:r>
            <a:r>
              <a:rPr lang="pl-PL" dirty="0"/>
              <a:t>, seminaria,</a:t>
            </a:r>
          </a:p>
          <a:p>
            <a:pPr marL="265113" indent="88900">
              <a:buNone/>
            </a:pPr>
            <a:r>
              <a:rPr lang="pl-PL" dirty="0"/>
              <a:t>konferencje, pokazy, warsztaty publiczne,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prezentacje </a:t>
            </a:r>
            <a:r>
              <a:rPr lang="pl-PL" dirty="0"/>
              <a:t>umiejętności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Materiały </a:t>
            </a:r>
            <a:r>
              <a:rPr lang="pl-PL" dirty="0"/>
              <a:t>pisemne: komunikaty prasowe, broszury, sprawozdania,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Produkty </a:t>
            </a:r>
            <a:r>
              <a:rPr lang="pl-PL" dirty="0"/>
              <a:t>audiowizualne: wideoklipy, aplikacje, </a:t>
            </a:r>
            <a:r>
              <a:rPr lang="pl-PL" dirty="0" err="1"/>
              <a:t>podcasty</a:t>
            </a:r>
            <a:r>
              <a:rPr lang="pl-PL" dirty="0"/>
              <a:t>, </a:t>
            </a:r>
            <a:r>
              <a:rPr lang="pl-PL" dirty="0" smtClean="0"/>
              <a:t>prezentacje multimedialne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Media </a:t>
            </a:r>
            <a:r>
              <a:rPr lang="pl-PL" dirty="0" err="1"/>
              <a:t>społecznościowe</a:t>
            </a:r>
            <a:r>
              <a:rPr lang="pl-PL" dirty="0"/>
              <a:t>, strony internetowe, blogi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Dni </a:t>
            </a:r>
            <a:r>
              <a:rPr lang="pl-PL" dirty="0"/>
              <a:t>otwarte, targi edukacyjne,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Imprezy </a:t>
            </a:r>
            <a:r>
              <a:rPr lang="pl-PL" dirty="0"/>
              <a:t>publiczne</a:t>
            </a:r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95536" y="332656"/>
            <a:ext cx="813690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rozpowszechnianie rezultatów </a:t>
            </a:r>
            <a:r>
              <a:rPr lang="pl-PL" sz="2400" b="1" dirty="0" smtClean="0">
                <a:solidFill>
                  <a:srgbClr val="FF0000"/>
                </a:solidFill>
              </a:rPr>
              <a:t>≠ </a:t>
            </a:r>
            <a:r>
              <a:rPr lang="pl-PL" sz="2400" b="1" dirty="0" smtClean="0">
                <a:solidFill>
                  <a:srgbClr val="00B050"/>
                </a:solidFill>
              </a:rPr>
              <a:t>promocja i informacja</a:t>
            </a:r>
            <a:endParaRPr lang="pl-PL" sz="2400" b="1" dirty="0">
              <a:solidFill>
                <a:srgbClr val="00B05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04" y="6218508"/>
            <a:ext cx="8877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645" y="5229200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036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dirty="0" smtClean="0"/>
              <a:t>Mobilność edukacyjna </a:t>
            </a:r>
            <a:br>
              <a:rPr lang="pl-PL" sz="3600" dirty="0" smtClean="0"/>
            </a:br>
            <a:r>
              <a:rPr lang="pl-PL" sz="3600" dirty="0" smtClean="0"/>
              <a:t>– </a:t>
            </a:r>
            <a:r>
              <a:rPr lang="pl-PL" sz="3200" dirty="0" smtClean="0"/>
              <a:t>Kształcenie i szkolenie zawodowe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Głównym celem projektów PO WER w obszarze kształcenia i szkoleń zawodowych jest rozwój kompetencji zawodowych i kluczowych poprzez realizację działań polegających na mobilności ponadnarodowej.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 bwMode="auto">
          <a:xfrm>
            <a:off x="0" y="5781368"/>
            <a:ext cx="9144000" cy="42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6229350"/>
            <a:ext cx="8858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1892"/>
            <a:ext cx="9144000" cy="213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019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Działania w ramach projektu będą realizowane zgodnie z zasadami programu Erasmus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+.</a:t>
            </a:r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chemeClr val="tx2"/>
                </a:solidFill>
                <a:latin typeface="+mn-lt"/>
              </a:rPr>
              <a:t>Różnice </a:t>
            </a:r>
            <a:r>
              <a:rPr lang="pl-PL" sz="2800" b="1" dirty="0">
                <a:solidFill>
                  <a:schemeClr val="tx2"/>
                </a:solidFill>
                <a:latin typeface="+mn-lt"/>
              </a:rPr>
              <a:t>między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chemeClr val="tx2"/>
                </a:solidFill>
                <a:latin typeface="+mn-lt"/>
              </a:rPr>
              <a:t>Erasmus+ a POWER </a:t>
            </a:r>
            <a:r>
              <a:rPr lang="pl-PL" sz="2800" b="1" dirty="0" smtClean="0">
                <a:solidFill>
                  <a:schemeClr val="tx2"/>
                </a:solidFill>
                <a:latin typeface="+mn-lt"/>
              </a:rPr>
              <a:t>SE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+mn-lt"/>
              </a:rPr>
              <a:t>Liczba </a:t>
            </a:r>
            <a:r>
              <a:rPr lang="pl-PL" b="1" dirty="0" smtClean="0">
                <a:solidFill>
                  <a:schemeClr val="tx1"/>
                </a:solidFill>
                <a:latin typeface="+mn-lt"/>
              </a:rPr>
              <a:t>mobilności</a:t>
            </a:r>
          </a:p>
          <a:p>
            <a:pPr marL="0" indent="0">
              <a:buNone/>
            </a:pPr>
            <a:r>
              <a:rPr lang="pl-PL" sz="2000" b="1" dirty="0">
                <a:latin typeface="+mn-lt"/>
              </a:rPr>
              <a:t>Każdy uczestnik uczestniczy</a:t>
            </a:r>
          </a:p>
          <a:p>
            <a:pPr marL="0" indent="0">
              <a:buNone/>
            </a:pPr>
            <a:r>
              <a:rPr lang="pl-PL" sz="2000" b="1" dirty="0">
                <a:latin typeface="+mn-lt"/>
              </a:rPr>
              <a:t>w 1 zagranicznej </a:t>
            </a:r>
            <a:r>
              <a:rPr lang="pl-PL" sz="2000" b="1" dirty="0" smtClean="0">
                <a:latin typeface="+mn-lt"/>
              </a:rPr>
              <a:t>mobilności</a:t>
            </a:r>
          </a:p>
          <a:p>
            <a:pPr marL="0" indent="0">
              <a:buNone/>
            </a:pPr>
            <a:endParaRPr lang="pl-PL" sz="2000" b="1" dirty="0">
              <a:latin typeface="+mn-lt"/>
            </a:endParaRPr>
          </a:p>
          <a:p>
            <a:pPr marL="0" indent="0">
              <a:buNone/>
            </a:pPr>
            <a:r>
              <a:rPr lang="pl-PL" sz="2000" b="1" dirty="0">
                <a:latin typeface="+mn-lt"/>
              </a:rPr>
              <a:t>Uczestnicy w ramach programu mogą</a:t>
            </a:r>
          </a:p>
          <a:p>
            <a:pPr marL="0" indent="0">
              <a:buNone/>
            </a:pPr>
            <a:r>
              <a:rPr lang="pl-PL" sz="2000" b="1" dirty="0">
                <a:latin typeface="+mn-lt"/>
              </a:rPr>
              <a:t>wyjeżdżać wielokrotnie w ramach </a:t>
            </a:r>
            <a:r>
              <a:rPr lang="pl-PL" sz="2000" b="1" dirty="0" smtClean="0">
                <a:latin typeface="+mn-lt"/>
              </a:rPr>
              <a:t>projektu </a:t>
            </a:r>
            <a:endParaRPr lang="pl-PL" sz="2000" b="1" dirty="0">
              <a:latin typeface="+mn-lt"/>
            </a:endParaRPr>
          </a:p>
          <a:p>
            <a:pPr marL="0" indent="0">
              <a:buNone/>
            </a:pPr>
            <a:endParaRPr lang="pl-PL" b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  <a:latin typeface="+mn-lt"/>
              </a:rPr>
              <a:t>Waluta </a:t>
            </a:r>
            <a:r>
              <a:rPr lang="pl-PL" b="1" dirty="0">
                <a:solidFill>
                  <a:schemeClr val="tx1"/>
                </a:solidFill>
                <a:latin typeface="+mn-lt"/>
              </a:rPr>
              <a:t>projektu</a:t>
            </a:r>
          </a:p>
          <a:p>
            <a:pPr marL="0" indent="0">
              <a:buNone/>
            </a:pPr>
            <a:r>
              <a:rPr lang="pl-PL" b="1" dirty="0">
                <a:latin typeface="+mn-lt"/>
              </a:rPr>
              <a:t>- </a:t>
            </a:r>
            <a:r>
              <a:rPr lang="pl-PL" sz="2000" b="1" dirty="0">
                <a:latin typeface="+mn-lt"/>
              </a:rPr>
              <a:t>wniosek o dofinansowanie (EUR)</a:t>
            </a:r>
          </a:p>
          <a:p>
            <a:pPr marL="0" indent="0">
              <a:buNone/>
            </a:pPr>
            <a:r>
              <a:rPr lang="pl-PL" sz="2000" b="1" dirty="0">
                <a:latin typeface="+mn-lt"/>
              </a:rPr>
              <a:t>- umowa finansowa (EUR + PLN)</a:t>
            </a:r>
          </a:p>
          <a:p>
            <a:pPr marL="0" indent="0">
              <a:buNone/>
            </a:pPr>
            <a:r>
              <a:rPr lang="pl-PL" sz="2000" b="1" dirty="0">
                <a:latin typeface="+mn-lt"/>
              </a:rPr>
              <a:t>- płatność zaliczkowa (</a:t>
            </a:r>
            <a:r>
              <a:rPr lang="pl-PL" sz="2000" b="1" dirty="0" smtClean="0">
                <a:latin typeface="+mn-lt"/>
              </a:rPr>
              <a:t>PLN)</a:t>
            </a:r>
          </a:p>
          <a:p>
            <a:pPr marL="0" indent="0">
              <a:buNone/>
            </a:pPr>
            <a:r>
              <a:rPr lang="pl-PL" sz="2000" b="1" dirty="0" smtClean="0">
                <a:latin typeface="+mn-lt"/>
              </a:rPr>
              <a:t>- raport </a:t>
            </a:r>
            <a:r>
              <a:rPr lang="pl-PL" sz="2000" b="1" dirty="0">
                <a:latin typeface="+mn-lt"/>
              </a:rPr>
              <a:t>końcowy (</a:t>
            </a:r>
            <a:r>
              <a:rPr lang="pl-PL" sz="2000" b="1" dirty="0" smtClean="0">
                <a:latin typeface="+mn-lt"/>
              </a:rPr>
              <a:t>EUR)</a:t>
            </a:r>
          </a:p>
          <a:p>
            <a:pPr marL="0" indent="0">
              <a:buNone/>
            </a:pPr>
            <a:r>
              <a:rPr lang="pl-PL" sz="2000" b="1" dirty="0" smtClean="0">
                <a:latin typeface="+mn-lt"/>
              </a:rPr>
              <a:t>- płatność </a:t>
            </a:r>
            <a:r>
              <a:rPr lang="pl-PL" sz="2000" b="1" dirty="0">
                <a:latin typeface="+mn-lt"/>
              </a:rPr>
              <a:t>końcowa (PLN</a:t>
            </a:r>
            <a:r>
              <a:rPr lang="pl-PL" sz="2000" b="1" dirty="0" smtClean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pl-PL" b="1" dirty="0" smtClean="0">
                <a:latin typeface="+mn-lt"/>
              </a:rPr>
              <a:t>        </a:t>
            </a:r>
          </a:p>
          <a:p>
            <a:pPr marL="0" indent="0">
              <a:buNone/>
            </a:pPr>
            <a:r>
              <a:rPr lang="pl-PL" b="1" dirty="0" smtClean="0">
                <a:latin typeface="+mn-lt"/>
              </a:rPr>
              <a:t>-</a:t>
            </a:r>
            <a:r>
              <a:rPr lang="pl-PL" b="1" dirty="0">
                <a:latin typeface="+mn-lt"/>
              </a:rPr>
              <a:t>EUR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221663" cy="102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322" y="2937051"/>
            <a:ext cx="2408186" cy="68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379" y="4005064"/>
            <a:ext cx="2221663" cy="102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6868" y="5153438"/>
            <a:ext cx="2408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29350"/>
            <a:ext cx="8858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54" b="25194"/>
          <a:stretch/>
        </p:blipFill>
        <p:spPr bwMode="auto">
          <a:xfrm>
            <a:off x="5275835" y="5836063"/>
            <a:ext cx="3714750" cy="45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467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8" t="12231" r="3529" b="13306"/>
          <a:stretch/>
        </p:blipFill>
        <p:spPr bwMode="auto">
          <a:xfrm>
            <a:off x="34054" y="0"/>
            <a:ext cx="7127662" cy="335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1246" y="2996952"/>
            <a:ext cx="5472608" cy="2743945"/>
          </a:xfrm>
        </p:spPr>
        <p:txBody>
          <a:bodyPr/>
          <a:lstStyle/>
          <a:p>
            <a:pPr algn="just" fontAlgn="base">
              <a:lnSpc>
                <a:spcPts val="2160"/>
              </a:lnSpc>
              <a:spcAft>
                <a:spcPts val="0"/>
              </a:spcAft>
            </a:pPr>
            <a:r>
              <a:rPr lang="pl-PL" sz="2000" dirty="0">
                <a:solidFill>
                  <a:srgbClr val="666666"/>
                </a:solidFill>
                <a:effectLst/>
                <a:latin typeface="Arial"/>
                <a:ea typeface="Times New Roman"/>
                <a:cs typeface="Times New Roman"/>
              </a:rPr>
              <a:t>Każde działanie w zakresie mobilności powinno być określone w oparciu o ramy jakościowe jak i czasowe, aby zapewnić wysoki poziom merytoryczny stażu, praktyki lub szkolenia zawodowego. Na poprawną realizację projektu składa się wiele etapów. Ich sprawne przeprowadzenie z zachowaniem obowiązujących zasad i wytycznych gwarantuje zakończenie projektu z sukcesem.</a:t>
            </a:r>
            <a:r>
              <a:rPr lang="pl-PL" sz="1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pl-PL" sz="1800" dirty="0">
                <a:effectLst/>
                <a:latin typeface="Calibri"/>
                <a:ea typeface="Calibri"/>
                <a:cs typeface="Times New Roman"/>
              </a:rPr>
            </a:br>
            <a:endParaRPr lang="pl-PL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829" y="3068960"/>
            <a:ext cx="3113684" cy="2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96" r="21400"/>
          <a:stretch/>
        </p:blipFill>
        <p:spPr bwMode="auto">
          <a:xfrm>
            <a:off x="5194959" y="2114533"/>
            <a:ext cx="412312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5973584" y="2780928"/>
            <a:ext cx="237626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027" y="5949280"/>
            <a:ext cx="8858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75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8" b="9245"/>
          <a:stretch/>
        </p:blipFill>
        <p:spPr bwMode="auto">
          <a:xfrm>
            <a:off x="6372200" y="4548201"/>
            <a:ext cx="2628925" cy="17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29600" cy="1470025"/>
          </a:xfrm>
        </p:spPr>
        <p:txBody>
          <a:bodyPr/>
          <a:lstStyle/>
          <a:p>
            <a:r>
              <a:rPr lang="pl-PL" sz="4400" dirty="0"/>
              <a:t>Zasada równości szans 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w </a:t>
            </a:r>
            <a:r>
              <a:rPr lang="pl-PL" sz="4400" dirty="0"/>
              <a:t>ramach PO </a:t>
            </a:r>
            <a:r>
              <a:rPr lang="pl-PL" sz="4400" dirty="0" smtClean="0"/>
              <a:t>WER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2366" y="2060848"/>
            <a:ext cx="7402041" cy="3523456"/>
          </a:xfrm>
        </p:spPr>
        <p:txBody>
          <a:bodyPr>
            <a:normAutofit/>
          </a:bodyPr>
          <a:lstStyle/>
          <a:p>
            <a:pPr algn="just"/>
            <a:r>
              <a:rPr lang="pl-PL" b="1" dirty="0" smtClean="0"/>
              <a:t>Zasada </a:t>
            </a:r>
            <a:r>
              <a:rPr lang="pl-PL" b="1" dirty="0"/>
              <a:t>równości szans i niedyskryminacji </a:t>
            </a:r>
            <a:r>
              <a:rPr lang="pl-PL" dirty="0"/>
              <a:t>– </a:t>
            </a:r>
            <a:r>
              <a:rPr lang="pl-PL" dirty="0" smtClean="0"/>
              <a:t>umożliwienie wszystkim </a:t>
            </a:r>
            <a:r>
              <a:rPr lang="pl-PL" dirty="0"/>
              <a:t>osobom – bez względu na płeć, </a:t>
            </a:r>
            <a:r>
              <a:rPr lang="pl-PL" dirty="0" smtClean="0"/>
              <a:t>wiek, niepełnosprawność</a:t>
            </a:r>
            <a:r>
              <a:rPr lang="pl-PL" dirty="0"/>
              <a:t>, rasę lub pochodzenie </a:t>
            </a:r>
            <a:r>
              <a:rPr lang="pl-PL" dirty="0" smtClean="0"/>
              <a:t>etniczne, wyznawaną </a:t>
            </a:r>
            <a:r>
              <a:rPr lang="pl-PL" dirty="0"/>
              <a:t>religię lub światopogląd, </a:t>
            </a:r>
            <a:r>
              <a:rPr lang="pl-PL" dirty="0" smtClean="0"/>
              <a:t>orientację seksualną</a:t>
            </a:r>
            <a:r>
              <a:rPr lang="pl-PL" dirty="0"/>
              <a:t>, miejsce zamieszkania – </a:t>
            </a:r>
            <a:r>
              <a:rPr lang="pl-PL" dirty="0" smtClean="0"/>
              <a:t>sprawiedliwego, pełnego </a:t>
            </a:r>
            <a:r>
              <a:rPr lang="pl-PL" dirty="0"/>
              <a:t>uczestnictwa we wszystkich dziedzinach życia</a:t>
            </a:r>
          </a:p>
          <a:p>
            <a:pPr algn="just"/>
            <a:r>
              <a:rPr lang="pl-PL" dirty="0"/>
              <a:t>na jednakowych zasadach.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6229350"/>
            <a:ext cx="8858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049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200"/>
              </a:lnSpc>
            </a:pPr>
            <a:r>
              <a:rPr lang="pl-PL" sz="3600" dirty="0"/>
              <a:t>Przygotowanie pedagogiczne, kulturowe i </a:t>
            </a:r>
            <a:r>
              <a:rPr lang="pl-PL" sz="3600" dirty="0" smtClean="0"/>
              <a:t>językowe uczestników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JĘZYKOWE</a:t>
            </a:r>
            <a:endParaRPr lang="pl-PL" dirty="0"/>
          </a:p>
          <a:p>
            <a:r>
              <a:rPr lang="pl-PL" dirty="0" smtClean="0"/>
              <a:t>Główny </a:t>
            </a:r>
            <a:r>
              <a:rPr lang="pl-PL" dirty="0"/>
              <a:t>nacisk na przygotowanie w kraju</a:t>
            </a:r>
          </a:p>
          <a:p>
            <a:r>
              <a:rPr lang="pl-PL" dirty="0" smtClean="0"/>
              <a:t>Przygotowanie </a:t>
            </a:r>
            <a:r>
              <a:rPr lang="pl-PL" dirty="0"/>
              <a:t>za granicą jedynie jako uzupełnienie</a:t>
            </a:r>
          </a:p>
          <a:p>
            <a:r>
              <a:rPr lang="pl-PL" dirty="0" smtClean="0"/>
              <a:t>Zaplanowanie </a:t>
            </a:r>
            <a:r>
              <a:rPr lang="pl-PL" dirty="0"/>
              <a:t>nauki odpowiedniego języka obcego</a:t>
            </a:r>
          </a:p>
          <a:p>
            <a:r>
              <a:rPr lang="pl-PL" dirty="0" smtClean="0"/>
              <a:t>Uwzględnienie </a:t>
            </a:r>
            <a:r>
              <a:rPr lang="pl-PL" dirty="0"/>
              <a:t>kierunków kształcenia uczestników</a:t>
            </a:r>
          </a:p>
          <a:p>
            <a:pPr marL="0" indent="0">
              <a:buNone/>
            </a:pPr>
            <a:r>
              <a:rPr lang="pl-PL" dirty="0"/>
              <a:t>PEDAGOGICZNE</a:t>
            </a:r>
          </a:p>
          <a:p>
            <a:r>
              <a:rPr lang="pl-PL" dirty="0" smtClean="0"/>
              <a:t>Dostosowanie </a:t>
            </a:r>
            <a:r>
              <a:rPr lang="pl-PL" dirty="0"/>
              <a:t>do potrzeb uczestników np. : BHP, Pierwsza </a:t>
            </a:r>
            <a:r>
              <a:rPr lang="pl-PL" dirty="0" smtClean="0"/>
              <a:t>Pomoc, Doradztwo </a:t>
            </a:r>
            <a:r>
              <a:rPr lang="pl-PL" dirty="0"/>
              <a:t>zawodowe, Równość szans, Psycholog, Pedagog, inne</a:t>
            </a:r>
          </a:p>
          <a:p>
            <a:pPr marL="0" indent="0">
              <a:buNone/>
            </a:pPr>
            <a:r>
              <a:rPr lang="pl-PL" dirty="0"/>
              <a:t>KULTUROWE</a:t>
            </a:r>
          </a:p>
          <a:p>
            <a:r>
              <a:rPr lang="pl-PL" dirty="0" smtClean="0"/>
              <a:t>Przygotowanie </a:t>
            </a:r>
            <a:r>
              <a:rPr lang="pl-PL" dirty="0"/>
              <a:t>w kraju i dodatkowo program kulturowy za granicą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6229350"/>
            <a:ext cx="88646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188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200"/>
              </a:lnSpc>
            </a:pPr>
            <a:r>
              <a:rPr lang="pl-PL" sz="3600" dirty="0"/>
              <a:t>Realizacja staży i monitorowanie przebiegu </a:t>
            </a:r>
            <a:r>
              <a:rPr lang="pl-PL" sz="3600" dirty="0" smtClean="0"/>
              <a:t>staży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MOBILNOŚĆ UCZNIÓW</a:t>
            </a:r>
          </a:p>
          <a:p>
            <a:r>
              <a:rPr lang="pl-PL" dirty="0" smtClean="0"/>
              <a:t>Aktywna </a:t>
            </a:r>
            <a:r>
              <a:rPr lang="pl-PL" dirty="0"/>
              <a:t>rola opiekunów – osób towarzyszących (znajomość </a:t>
            </a:r>
            <a:r>
              <a:rPr lang="pl-PL" dirty="0" smtClean="0"/>
              <a:t>języka obcego</a:t>
            </a:r>
            <a:r>
              <a:rPr lang="pl-PL" dirty="0"/>
              <a:t>, znajomość branży, przygotowanie zawodowe </a:t>
            </a:r>
            <a:r>
              <a:rPr lang="pl-PL" dirty="0" smtClean="0"/>
              <a:t>i pedagogiczne</a:t>
            </a:r>
            <a:r>
              <a:rPr lang="pl-PL" dirty="0"/>
              <a:t>)</a:t>
            </a:r>
          </a:p>
          <a:p>
            <a:r>
              <a:rPr lang="pl-PL" dirty="0" smtClean="0"/>
              <a:t>Ustalenie </a:t>
            </a:r>
            <a:r>
              <a:rPr lang="pl-PL" dirty="0"/>
              <a:t>harmonogramu wizyt w miejscach stażu</a:t>
            </a:r>
          </a:p>
          <a:p>
            <a:r>
              <a:rPr lang="pl-PL" dirty="0" smtClean="0"/>
              <a:t>Kontrola </a:t>
            </a:r>
            <a:r>
              <a:rPr lang="pl-PL" dirty="0"/>
              <a:t>liczby godzin stażu, godzin pracy oraz czasu wolnego</a:t>
            </a:r>
          </a:p>
          <a:p>
            <a:r>
              <a:rPr lang="pl-PL" dirty="0" smtClean="0"/>
              <a:t>Nadzór </a:t>
            </a:r>
            <a:r>
              <a:rPr lang="pl-PL" dirty="0"/>
              <a:t>nad realizacją programu </a:t>
            </a:r>
            <a:r>
              <a:rPr lang="pl-PL" dirty="0" smtClean="0"/>
              <a:t>stażu</a:t>
            </a:r>
          </a:p>
          <a:p>
            <a:endParaRPr lang="pl-PL" sz="1400" dirty="0"/>
          </a:p>
          <a:p>
            <a:pPr marL="0" indent="0">
              <a:buNone/>
            </a:pPr>
            <a:r>
              <a:rPr lang="pl-PL" dirty="0" smtClean="0"/>
              <a:t>MOBILNOŚĆ KADRY</a:t>
            </a:r>
            <a:endParaRPr lang="pl-PL" dirty="0"/>
          </a:p>
          <a:p>
            <a:r>
              <a:rPr lang="pl-PL" dirty="0" smtClean="0"/>
              <a:t>Szkolenie </a:t>
            </a:r>
            <a:r>
              <a:rPr lang="pl-PL" dirty="0"/>
              <a:t>kadry – „job shadowing”; </a:t>
            </a:r>
            <a:r>
              <a:rPr lang="pl-PL" dirty="0" smtClean="0"/>
              <a:t>obserwacja zajęć udział w szkoleniach </a:t>
            </a:r>
            <a:r>
              <a:rPr lang="pl-PL" dirty="0"/>
              <a:t>w instytucjach kształcenia i </a:t>
            </a:r>
            <a:r>
              <a:rPr lang="pl-PL" dirty="0" smtClean="0"/>
              <a:t>szkolenia zawodowego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6229350"/>
            <a:ext cx="88646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2" b="16579"/>
          <a:stretch/>
        </p:blipFill>
        <p:spPr bwMode="auto">
          <a:xfrm>
            <a:off x="6372201" y="836712"/>
            <a:ext cx="2771800" cy="124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797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65"/>
          <a:stretch/>
        </p:blipFill>
        <p:spPr bwMode="auto">
          <a:xfrm>
            <a:off x="5364088" y="5357139"/>
            <a:ext cx="3779912" cy="89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1" t="10430" r="9827" b="16179"/>
          <a:stretch/>
        </p:blipFill>
        <p:spPr bwMode="auto">
          <a:xfrm>
            <a:off x="6228184" y="908720"/>
            <a:ext cx="2466258" cy="135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68760"/>
          </a:xfrm>
        </p:spPr>
        <p:txBody>
          <a:bodyPr/>
          <a:lstStyle/>
          <a:p>
            <a:r>
              <a:rPr lang="pl-PL" sz="4000" dirty="0"/>
              <a:t>Certyfikacja </a:t>
            </a:r>
            <a:r>
              <a:rPr lang="pl-PL" sz="4000" dirty="0" smtClean="0"/>
              <a:t>mobilności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842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Dokumenty potwierdzające:</a:t>
            </a:r>
          </a:p>
          <a:p>
            <a:r>
              <a:rPr lang="pl-PL" dirty="0"/>
              <a:t>potwierdzenie uczestnictwa w działaniu za granicą</a:t>
            </a:r>
          </a:p>
          <a:p>
            <a:pPr marL="176213" indent="-176213">
              <a:buNone/>
            </a:pPr>
            <a:r>
              <a:rPr lang="pl-PL" dirty="0" smtClean="0"/>
              <a:t>- zaświadczenie </a:t>
            </a:r>
            <a:r>
              <a:rPr lang="pl-PL" dirty="0"/>
              <a:t>podpisane przez organizację </a:t>
            </a:r>
            <a:r>
              <a:rPr lang="pl-PL" dirty="0" smtClean="0"/>
              <a:t>przyjmującą: podanie </a:t>
            </a:r>
            <a:r>
              <a:rPr lang="pl-PL" dirty="0"/>
              <a:t>imienia i nazwiska </a:t>
            </a:r>
            <a:r>
              <a:rPr lang="pl-PL" dirty="0" smtClean="0"/>
              <a:t>uczestnika, określenie </a:t>
            </a:r>
            <a:r>
              <a:rPr lang="pl-PL" dirty="0"/>
              <a:t>celu </a:t>
            </a:r>
            <a:r>
              <a:rPr lang="pl-PL" dirty="0" smtClean="0"/>
              <a:t>mobilności, daty </a:t>
            </a:r>
            <a:r>
              <a:rPr lang="pl-PL" dirty="0"/>
              <a:t>rozpoczęcia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zakończenia </a:t>
            </a:r>
            <a:r>
              <a:rPr lang="pl-PL" dirty="0" smtClean="0"/>
              <a:t>stażu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(Część II Warunki Ogólne do Umowy Finansowej)</a:t>
            </a:r>
          </a:p>
          <a:p>
            <a:r>
              <a:rPr lang="pl-PL" dirty="0" err="1" smtClean="0"/>
              <a:t>Europass</a:t>
            </a:r>
            <a:r>
              <a:rPr lang="pl-PL" dirty="0" smtClean="0"/>
              <a:t>-Mobilność i </a:t>
            </a:r>
            <a:r>
              <a:rPr lang="pl-PL" dirty="0"/>
              <a:t>/ lub</a:t>
            </a:r>
          </a:p>
          <a:p>
            <a:r>
              <a:rPr lang="pl-PL" dirty="0"/>
              <a:t>Zaświadczenie </a:t>
            </a:r>
            <a:r>
              <a:rPr lang="pl-PL" dirty="0" smtClean="0"/>
              <a:t>/Certyfikat </a:t>
            </a:r>
            <a:r>
              <a:rPr lang="pl-PL" dirty="0"/>
              <a:t>uczestnictwa w stażu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logotypami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29350"/>
            <a:ext cx="88646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524" y="5357139"/>
            <a:ext cx="2468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149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08" b="8201"/>
          <a:stretch/>
        </p:blipFill>
        <p:spPr bwMode="auto">
          <a:xfrm>
            <a:off x="7327346" y="2852936"/>
            <a:ext cx="1680129" cy="192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200"/>
              </a:lnSpc>
            </a:pPr>
            <a:r>
              <a:rPr lang="pl-PL" sz="4000" dirty="0"/>
              <a:t>Rozpowszechnianie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i </a:t>
            </a:r>
            <a:r>
              <a:rPr lang="pl-PL" sz="4000" dirty="0"/>
              <a:t>wykorzystanie rezultatów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1813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l-PL" dirty="0"/>
              <a:t>Rozprzestrzenienie i utrwalenie rezultatów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Prowadzenie </a:t>
            </a:r>
            <a:r>
              <a:rPr lang="pl-PL" dirty="0"/>
              <a:t>działań skierowanych do właściwych grup docelowych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Zaangażowanie </a:t>
            </a:r>
            <a:r>
              <a:rPr lang="pl-PL" dirty="0"/>
              <a:t>uczestników w przekazywanie </a:t>
            </a:r>
            <a:r>
              <a:rPr lang="pl-PL" dirty="0" smtClean="0"/>
              <a:t>wiedzy i </a:t>
            </a:r>
            <a:r>
              <a:rPr lang="pl-PL" dirty="0"/>
              <a:t>doświadczeń o zgromadzonych kwalifikacjach zawodowych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FF0000"/>
                </a:solidFill>
              </a:rPr>
              <a:t>Podzielenie </a:t>
            </a:r>
            <a:r>
              <a:rPr lang="pl-PL" dirty="0">
                <a:solidFill>
                  <a:srgbClr val="FF0000"/>
                </a:solidFill>
              </a:rPr>
              <a:t>się sukcesem </a:t>
            </a:r>
            <a:r>
              <a:rPr lang="pl-PL" dirty="0" smtClean="0">
                <a:solidFill>
                  <a:srgbClr val="FF0000"/>
                </a:solidFill>
              </a:rPr>
              <a:t>projektu!</a:t>
            </a:r>
          </a:p>
          <a:p>
            <a:pPr marL="0" indent="0">
              <a:buNone/>
            </a:pPr>
            <a:r>
              <a:rPr lang="pl-PL" b="1" dirty="0"/>
              <a:t>Kto powinien rozpowszechniać: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Beneficjent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Uczestnicy </a:t>
            </a:r>
            <a:r>
              <a:rPr lang="pl-PL" dirty="0"/>
              <a:t>(uczniowie, absolwenci i kadra kształcenia zawodowego)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Partnerzy </a:t>
            </a:r>
            <a:r>
              <a:rPr lang="pl-PL" dirty="0"/>
              <a:t>wysyłający, pośredniczący, przyjmujący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" y="6229350"/>
            <a:ext cx="8870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962" y="5779524"/>
            <a:ext cx="371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864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329</TotalTime>
  <Words>458</Words>
  <Application>Microsoft Office PowerPoint</Application>
  <PresentationFormat>Pokaz na ekranie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Kierownictwo</vt:lpstr>
      <vt:lpstr>Slajd 1</vt:lpstr>
      <vt:lpstr>Mobilność edukacyjna  – Kształcenie i szkolenie zawodowe</vt:lpstr>
      <vt:lpstr>Działania w ramach projektu będą realizowane zgodnie z zasadami programu Erasmus+.</vt:lpstr>
      <vt:lpstr>Każde działanie w zakresie mobilności powinno być określone w oparciu o ramy jakościowe jak i czasowe, aby zapewnić wysoki poziom merytoryczny stażu, praktyki lub szkolenia zawodowego. Na poprawną realizację projektu składa się wiele etapów. Ich sprawne przeprowadzenie z zachowaniem obowiązujących zasad i wytycznych gwarantuje zakończenie projektu z sukcesem. </vt:lpstr>
      <vt:lpstr>Zasada równości szans  w ramach PO WER</vt:lpstr>
      <vt:lpstr>Przygotowanie pedagogiczne, kulturowe i językowe uczestników</vt:lpstr>
      <vt:lpstr>Realizacja staży i monitorowanie przebiegu staży</vt:lpstr>
      <vt:lpstr>Certyfikacja mobilności</vt:lpstr>
      <vt:lpstr>Rozpowszechnianie  i wykorzystanie rezultatów</vt:lpstr>
      <vt:lpstr>Slajd 10</vt:lpstr>
    </vt:vector>
  </TitlesOfParts>
  <Company>trans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Rysiek jach</dc:creator>
  <cp:lastModifiedBy>wabar</cp:lastModifiedBy>
  <cp:revision>31</cp:revision>
  <dcterms:created xsi:type="dcterms:W3CDTF">2016-11-14T17:40:59Z</dcterms:created>
  <dcterms:modified xsi:type="dcterms:W3CDTF">2020-02-25T14:44:14Z</dcterms:modified>
</cp:coreProperties>
</file>